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48"/>
    <p:restoredTop sz="94693"/>
  </p:normalViewPr>
  <p:slideViewPr>
    <p:cSldViewPr snapToGrid="0" snapToObjects="1">
      <p:cViewPr varScale="1">
        <p:scale>
          <a:sx n="200" d="100"/>
          <a:sy n="200" d="100"/>
        </p:scale>
        <p:origin x="9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JPG>
</file>

<file path=ppt/media/image12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8825" y="609600"/>
            <a:ext cx="720000" cy="7200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1061" y="6041362"/>
            <a:ext cx="1080000" cy="5996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1.png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二级</a:t>
            </a:r>
          </a:p>
          <a:p>
            <a:pPr lvl="2"/>
            <a:r>
              <a:rPr lang="zh-CN" altLang="en-US" dirty="0" smtClean="0"/>
              <a:t>三级</a:t>
            </a:r>
          </a:p>
          <a:p>
            <a:pPr lvl="3"/>
            <a:r>
              <a:rPr lang="zh-CN" altLang="en-US" dirty="0" smtClean="0"/>
              <a:t>四级</a:t>
            </a:r>
          </a:p>
          <a:p>
            <a:pPr lvl="4"/>
            <a:r>
              <a:rPr lang="zh-CN" altLang="en-US" dirty="0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8825" y="609600"/>
            <a:ext cx="720000" cy="720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1061" y="6041362"/>
            <a:ext cx="1080000" cy="59962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2800" kern="1200">
          <a:solidFill>
            <a:schemeClr val="accent1"/>
          </a:solidFill>
          <a:latin typeface="Microsoft YaHei" charset="0"/>
          <a:ea typeface="Microsoft YaHei" charset="0"/>
          <a:cs typeface="Microsoft YaHei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工业系统基础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实战研讨案例之“沙盘点兵”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智能工厂模型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6774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案例教学环节设计方案</a:t>
            </a:r>
            <a:endParaRPr kumimoji="1"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A. 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入门与研讨</a:t>
            </a:r>
            <a:endParaRPr kumimoji="1"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视频：了解什么是制造系统</a:t>
            </a: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研讨：汽车</a:t>
            </a:r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手机是如何制造的？</a:t>
            </a: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授课：典型制造系统的组成部分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授课：制造系统的主要形式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/>
              <a:t>研讨：影响制造系统效率的因素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r>
              <a:rPr kumimoji="1" lang="zh-CN" altLang="en-US" dirty="0" smtClean="0"/>
              <a:t>人：人因工程</a:t>
            </a:r>
          </a:p>
          <a:p>
            <a:r>
              <a:rPr kumimoji="1" lang="zh-CN" altLang="en-US" dirty="0" smtClean="0"/>
              <a:t>机：自动化、工业互联网</a:t>
            </a:r>
          </a:p>
          <a:p>
            <a:r>
              <a:rPr kumimoji="1" lang="zh-CN" altLang="en-US" dirty="0" smtClean="0"/>
              <a:t>料：自动送料、数字立体仓库、</a:t>
            </a:r>
            <a:r>
              <a:rPr kumimoji="1" lang="en-US" altLang="zh-CN" dirty="0" smtClean="0"/>
              <a:t>JIT</a:t>
            </a:r>
            <a:endParaRPr kumimoji="1" lang="zh-CN" altLang="en-US" dirty="0" smtClean="0"/>
          </a:p>
          <a:p>
            <a:r>
              <a:rPr kumimoji="1" lang="zh-CN" altLang="en-US" dirty="0" smtClean="0"/>
              <a:t>法：精益生产、运作管理</a:t>
            </a:r>
          </a:p>
          <a:p>
            <a:r>
              <a:rPr kumimoji="1" lang="zh-CN" altLang="en-US" dirty="0" smtClean="0"/>
              <a:t>环：设施布局</a:t>
            </a:r>
          </a:p>
          <a:p>
            <a:r>
              <a:rPr kumimoji="1" lang="zh-CN" altLang="en-US" dirty="0" smtClean="0"/>
              <a:t>测：在线测量、预防性维修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90" b="8197"/>
          <a:stretch/>
        </p:blipFill>
        <p:spPr>
          <a:xfrm>
            <a:off x="9810750" y="2191214"/>
            <a:ext cx="2160000" cy="118937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45" b="13345"/>
          <a:stretch/>
        </p:blipFill>
        <p:spPr>
          <a:xfrm>
            <a:off x="9810750" y="3575514"/>
            <a:ext cx="2160000" cy="108142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750" y="4801064"/>
            <a:ext cx="2160000" cy="85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59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案例教学环节设计方案</a:t>
            </a:r>
            <a:endParaRPr kumimoji="1" lang="zh-CN" altLang="en-US" dirty="0"/>
          </a:p>
        </p:txBody>
      </p:sp>
      <p:pic>
        <p:nvPicPr>
          <p:cNvPr id="2" name="内容占位符 1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986677"/>
            <a:ext cx="4183062" cy="2229258"/>
          </a:xfrm>
        </p:spPr>
      </p:pic>
      <p:sp>
        <p:nvSpPr>
          <p:cNvPr id="8" name="内容占位符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B. 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实战演练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endParaRPr kumimoji="1" lang="zh-CN" altLang="en-US" dirty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搭建：工业系统沙盘主要组件半成品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实操：系统仿真软件设计制造系统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/>
              <a:t>实操：变换工业系统沙盘参数</a:t>
            </a:r>
          </a:p>
          <a:p>
            <a:pPr lvl="1"/>
            <a:r>
              <a:rPr kumimoji="1" lang="zh-CN" altLang="en-US" dirty="0" smtClean="0"/>
              <a:t>实操：两种方案仿真结果比较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8676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课程建设资源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zh-CN" altLang="en-US" dirty="0" smtClean="0"/>
              <a:t>工业沙盘组件</a:t>
            </a:r>
          </a:p>
          <a:p>
            <a:pPr lvl="1"/>
            <a:r>
              <a:rPr kumimoji="1" lang="en-US" altLang="zh-CN" dirty="0" err="1" smtClean="0"/>
              <a:t>Makeblock</a:t>
            </a:r>
            <a:r>
              <a:rPr kumimoji="1" lang="zh-CN" altLang="en-US" dirty="0" smtClean="0"/>
              <a:t>套件</a:t>
            </a:r>
          </a:p>
          <a:p>
            <a:pPr lvl="1"/>
            <a:r>
              <a:rPr kumimoji="1" lang="zh-CN" altLang="en-US" dirty="0" smtClean="0"/>
              <a:t>东方教具套件</a:t>
            </a:r>
          </a:p>
          <a:p>
            <a:r>
              <a:rPr kumimoji="1" lang="zh-CN" altLang="en-US" dirty="0" smtClean="0"/>
              <a:t>系统仿真软件</a:t>
            </a:r>
            <a:endParaRPr kumimoji="1" lang="zh-CN" altLang="en-US" dirty="0"/>
          </a:p>
          <a:p>
            <a:pPr lvl="1"/>
            <a:r>
              <a:rPr kumimoji="1" lang="en-US" altLang="zh-CN" dirty="0" smtClean="0"/>
              <a:t>Rockwell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Automation</a:t>
            </a:r>
            <a:endParaRPr kumimoji="1" lang="zh-CN" altLang="en-US" dirty="0" smtClean="0"/>
          </a:p>
          <a:p>
            <a:pPr lvl="1"/>
            <a:r>
              <a:rPr kumimoji="1" lang="en-US" altLang="zh-CN" dirty="0" smtClean="0"/>
              <a:t>Visual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Components</a:t>
            </a:r>
            <a:endParaRPr kumimoji="1" lang="zh-CN" altLang="en-US" dirty="0" smtClean="0"/>
          </a:p>
          <a:p>
            <a:r>
              <a:rPr kumimoji="1" lang="zh-CN" altLang="en-US" dirty="0" smtClean="0"/>
              <a:t>智能沙盘系统</a:t>
            </a:r>
          </a:p>
          <a:p>
            <a:pPr lvl="1"/>
            <a:r>
              <a:rPr kumimoji="1" lang="zh-CN" altLang="en-US" dirty="0" smtClean="0"/>
              <a:t>摄像头</a:t>
            </a:r>
          </a:p>
          <a:p>
            <a:pPr lvl="1"/>
            <a:r>
              <a:rPr kumimoji="1" lang="zh-CN" altLang="en-US" dirty="0" smtClean="0"/>
              <a:t>数据传输系统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04"/>
          <a:stretch/>
        </p:blipFill>
        <p:spPr>
          <a:xfrm>
            <a:off x="5089525" y="1270000"/>
            <a:ext cx="4184650" cy="2494963"/>
          </a:xfr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803" y="3952461"/>
            <a:ext cx="4183199" cy="221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2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谢谢</a:t>
            </a:r>
            <a:r>
              <a:rPr kumimoji="1" lang="zh-CN" altLang="en-US" smtClean="0"/>
              <a:t>！敬请批评指正！</a:t>
            </a:r>
            <a:endParaRPr kumimoji="1"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1475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案例教学目标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zh-CN" altLang="en-US" dirty="0" smtClean="0"/>
              <a:t>通过智能工厂沙盘，了解常见制造业系统中的主要环节</a:t>
            </a:r>
          </a:p>
          <a:p>
            <a:r>
              <a:rPr kumimoji="1" lang="zh-CN" altLang="en-US" dirty="0" smtClean="0"/>
              <a:t>了解工厂布局的主要形式及其利弊</a:t>
            </a:r>
          </a:p>
          <a:p>
            <a:r>
              <a:rPr kumimoji="1" lang="zh-CN" altLang="en-US" dirty="0" smtClean="0"/>
              <a:t>了解系统效率优化的基本原理</a:t>
            </a:r>
          </a:p>
          <a:p>
            <a:pPr lvl="1"/>
            <a:r>
              <a:rPr kumimoji="1" lang="zh-CN" altLang="en-US" dirty="0" smtClean="0"/>
              <a:t>生产线布局对效率的影响</a:t>
            </a:r>
          </a:p>
          <a:p>
            <a:pPr lvl="1"/>
            <a:r>
              <a:rPr kumimoji="1" lang="zh-CN" altLang="en-US" dirty="0" smtClean="0"/>
              <a:t>局部最优与全局最优的关系</a:t>
            </a:r>
          </a:p>
          <a:p>
            <a:r>
              <a:rPr kumimoji="1" lang="zh-CN" altLang="en-US" dirty="0" smtClean="0"/>
              <a:t>讨论未来提高制造业系统效率的途径</a:t>
            </a:r>
          </a:p>
          <a:p>
            <a:pPr lvl="1"/>
            <a:r>
              <a:rPr kumimoji="1" lang="zh-CN" altLang="en-US" dirty="0" smtClean="0"/>
              <a:t>自动化（无人化）的利与弊</a:t>
            </a:r>
          </a:p>
          <a:p>
            <a:r>
              <a:rPr kumimoji="1" lang="zh-CN" altLang="en-US" dirty="0" smtClean="0"/>
              <a:t>讨论提高制造业系统效率的意义</a:t>
            </a:r>
          </a:p>
          <a:p>
            <a:pPr lvl="1"/>
            <a:r>
              <a:rPr kumimoji="1" lang="zh-CN" altLang="en-US" dirty="0" smtClean="0"/>
              <a:t>效率、成本、节能与环保</a:t>
            </a:r>
          </a:p>
          <a:p>
            <a:pPr lvl="1"/>
            <a:endParaRPr kumimoji="1" lang="zh-CN" altLang="en-US" dirty="0" smtClean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5" y="2724132"/>
            <a:ext cx="4184650" cy="2754349"/>
          </a:xfrm>
        </p:spPr>
      </p:pic>
    </p:spTree>
    <p:extLst>
      <p:ext uri="{BB962C8B-B14F-4D97-AF65-F5344CB8AC3E}">
        <p14:creationId xmlns:p14="http://schemas.microsoft.com/office/powerpoint/2010/main" val="1259307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案例教学环节设计方案</a:t>
            </a:r>
            <a:endParaRPr kumimoji="1"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zh-CN" dirty="0" smtClean="0"/>
              <a:t>A. </a:t>
            </a:r>
            <a:r>
              <a:rPr kumimoji="1" lang="zh-CN" altLang="en-US" dirty="0" smtClean="0"/>
              <a:t>入门与研讨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视频：了解什么是制造系统</a:t>
            </a:r>
          </a:p>
          <a:p>
            <a:pPr lvl="1"/>
            <a:r>
              <a:rPr kumimoji="1" lang="zh-CN" altLang="en-US" dirty="0" smtClean="0"/>
              <a:t>研讨：汽车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手机是如何制造的？</a:t>
            </a:r>
          </a:p>
          <a:p>
            <a:pPr lvl="1"/>
            <a:r>
              <a:rPr kumimoji="1" lang="zh-CN" altLang="en-US" dirty="0" smtClean="0"/>
              <a:t>授课：典型制造系统的组成部分</a:t>
            </a:r>
          </a:p>
          <a:p>
            <a:pPr lvl="1"/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授课：制造系统的主要形式</a:t>
            </a:r>
          </a:p>
          <a:p>
            <a:pPr lvl="1"/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研讨：影响制造系统效率的因素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zh-CN" dirty="0" smtClean="0"/>
              <a:t>B. </a:t>
            </a:r>
            <a:r>
              <a:rPr kumimoji="1" lang="zh-CN" altLang="en-US" dirty="0" smtClean="0"/>
              <a:t>实战演练</a:t>
            </a:r>
          </a:p>
          <a:p>
            <a:pPr lvl="1"/>
            <a:endParaRPr kumimoji="1" lang="zh-CN" altLang="en-US" dirty="0" smtClean="0"/>
          </a:p>
          <a:p>
            <a:pPr lvl="1"/>
            <a:endParaRPr kumimoji="1" lang="zh-CN" altLang="en-US" dirty="0"/>
          </a:p>
          <a:p>
            <a:pPr lvl="1"/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搭建：工业系统沙盘主要组件半成品</a:t>
            </a:r>
          </a:p>
          <a:p>
            <a:pPr lvl="1"/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实操：系统仿真软件设计制造系统</a:t>
            </a:r>
          </a:p>
          <a:p>
            <a:pPr lvl="1"/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实操：变换工业系统沙盘参数</a:t>
            </a:r>
          </a:p>
          <a:p>
            <a:pPr lvl="1"/>
            <a:r>
              <a:rPr kumimoji="1" lang="zh-CN" altLang="en-US" dirty="0" smtClean="0"/>
              <a:t>实操：两种方案仿真结果比较</a:t>
            </a:r>
            <a:endParaRPr kumimoji="1" lang="zh-CN" altLang="en-US" dirty="0"/>
          </a:p>
        </p:txBody>
      </p:sp>
      <p:cxnSp>
        <p:nvCxnSpPr>
          <p:cNvPr id="15" name="肘形连接符 14"/>
          <p:cNvCxnSpPr/>
          <p:nvPr/>
        </p:nvCxnSpPr>
        <p:spPr>
          <a:xfrm>
            <a:off x="4438650" y="4222750"/>
            <a:ext cx="1289050" cy="3746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/>
          <p:cNvCxnSpPr/>
          <p:nvPr/>
        </p:nvCxnSpPr>
        <p:spPr>
          <a:xfrm>
            <a:off x="4438650" y="4963780"/>
            <a:ext cx="1289050" cy="3746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/>
          <p:nvPr/>
        </p:nvCxnSpPr>
        <p:spPr>
          <a:xfrm>
            <a:off x="4438650" y="3479800"/>
            <a:ext cx="1289050" cy="3746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348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案例教学环节设计方案</a:t>
            </a:r>
            <a:endParaRPr kumimoji="1"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A. 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入门与研讨</a:t>
            </a:r>
            <a:endParaRPr kumimoji="1"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/>
              <a:t>视频：了解什么是制造系统</a:t>
            </a: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研讨：汽车</a:t>
            </a:r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手机是如何制造的？</a:t>
            </a: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授课：典型制造系统的组成部分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授课：制造系统的主要形式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研讨：影响制造系统效率的因素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制造系统是人、机器和装备以及物料流和信息流的一个组</a:t>
            </a:r>
            <a:r>
              <a:rPr lang="zh-CN" altLang="en-US" sz="1200" dirty="0" smtClean="0"/>
              <a:t>合体，是</a:t>
            </a:r>
            <a:r>
              <a:rPr lang="zh-CN" altLang="en-US" sz="1200" dirty="0"/>
              <a:t>制造过程及其所涉及的硬件、软件和人员所组成的一个将制造资源转变为产品或半成品的输入／输出系统，它涉及产品生命周期</a:t>
            </a:r>
            <a:r>
              <a:rPr lang="en-US" altLang="zh-CN" sz="1200" dirty="0"/>
              <a:t>(</a:t>
            </a:r>
            <a:r>
              <a:rPr lang="zh-CN" altLang="en-US" sz="1200" dirty="0"/>
              <a:t>包括市场分析、产品设计、工艺规划、加工过程、装配、运输、产品销售、售后服务及回收处理等</a:t>
            </a:r>
            <a:r>
              <a:rPr lang="en-US" altLang="zh-CN" sz="1200" dirty="0"/>
              <a:t>)</a:t>
            </a:r>
            <a:r>
              <a:rPr lang="zh-CN" altLang="en-US" sz="1200" dirty="0"/>
              <a:t>的全过程或部分环节。其中，硬件包括厂房、生产设备、工具、刀具、计算机及网络等；软件包括制造理论、制造技术</a:t>
            </a:r>
            <a:r>
              <a:rPr lang="en-US" altLang="zh-CN" sz="1200" dirty="0"/>
              <a:t>(</a:t>
            </a:r>
            <a:r>
              <a:rPr lang="zh-CN" altLang="en-US" sz="1200" dirty="0"/>
              <a:t>制造工艺和制造方法等</a:t>
            </a:r>
            <a:r>
              <a:rPr lang="en-US" altLang="zh-CN" sz="1200" dirty="0"/>
              <a:t>)</a:t>
            </a:r>
            <a:r>
              <a:rPr lang="zh-CN" altLang="en-US" sz="1200" dirty="0"/>
              <a:t>、管理方法、制造信息及其有关的软件系统等；制造资源包括狭义制造资源和广义制造资源；狭义制造资源主要指物能资源，包括原材料、坯件、半成品、能源等；广义制造资源还包括硬件、软件、人员等。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0253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案例教学环节设计方案</a:t>
            </a:r>
            <a:endParaRPr kumimoji="1"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A. 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入门与研讨</a:t>
            </a:r>
            <a:endParaRPr kumimoji="1"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视频：了解什么是制造系统</a:t>
            </a:r>
          </a:p>
          <a:p>
            <a:pPr lvl="1"/>
            <a:r>
              <a:rPr kumimoji="1" lang="zh-CN" altLang="en-US" dirty="0" smtClean="0"/>
              <a:t>研讨：汽车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手机是如何制造的？</a:t>
            </a: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授课：典型制造系统的组成部分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授课：制造系统的主要形式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研讨：影响制造系统效率的因素</a:t>
            </a:r>
          </a:p>
        </p:txBody>
      </p:sp>
      <p:pic>
        <p:nvPicPr>
          <p:cNvPr id="2" name="内容占位符 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5" y="2924374"/>
            <a:ext cx="4184650" cy="2353865"/>
          </a:xfrm>
        </p:spPr>
      </p:pic>
    </p:spTree>
    <p:extLst>
      <p:ext uri="{BB962C8B-B14F-4D97-AF65-F5344CB8AC3E}">
        <p14:creationId xmlns:p14="http://schemas.microsoft.com/office/powerpoint/2010/main" val="676651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案例教学环节设计方案</a:t>
            </a:r>
            <a:endParaRPr kumimoji="1"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A. 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入门与研讨</a:t>
            </a:r>
            <a:endParaRPr kumimoji="1"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视频：了解什么是制造系统</a:t>
            </a: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研讨：汽车</a:t>
            </a:r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手机是如何制造的？</a:t>
            </a:r>
          </a:p>
          <a:p>
            <a:pPr lvl="1"/>
            <a:r>
              <a:rPr kumimoji="1" lang="zh-CN" altLang="en-US" dirty="0" smtClean="0"/>
              <a:t>授课：典型制造系统的组成部分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授课：制造系统的主要形式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研讨：影响制造系统效率的因素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zh-CN" altLang="en-US" dirty="0" smtClean="0"/>
              <a:t>制造系统</a:t>
            </a:r>
          </a:p>
          <a:p>
            <a:pPr lvl="1"/>
            <a:r>
              <a:rPr kumimoji="1" lang="zh-CN" altLang="en-US" dirty="0" smtClean="0"/>
              <a:t>批量生产、单件生产、流水线</a:t>
            </a:r>
          </a:p>
          <a:p>
            <a:r>
              <a:rPr kumimoji="1" lang="zh-CN" altLang="en-US" dirty="0" smtClean="0"/>
              <a:t>改善优化方法与工具</a:t>
            </a:r>
          </a:p>
          <a:p>
            <a:pPr lvl="1"/>
            <a:r>
              <a:rPr kumimoji="1" lang="zh-CN" altLang="en-US" dirty="0" smtClean="0"/>
              <a:t>精益生产、六西格玛质量控制、全面质量管理、快速响应制造</a:t>
            </a:r>
          </a:p>
          <a:p>
            <a:r>
              <a:rPr kumimoji="1" lang="zh-CN" altLang="en-US" dirty="0" smtClean="0"/>
              <a:t>信息系统与通信系统</a:t>
            </a:r>
          </a:p>
          <a:p>
            <a:pPr lvl="1"/>
            <a:r>
              <a:rPr kumimoji="1" lang="zh-CN" altLang="en-US" dirty="0" smtClean="0"/>
              <a:t>企业资源计划、工业互联网</a:t>
            </a:r>
          </a:p>
          <a:p>
            <a:r>
              <a:rPr kumimoji="1" lang="zh-CN" altLang="en-US" dirty="0" smtClean="0"/>
              <a:t>过程控制系统</a:t>
            </a:r>
          </a:p>
          <a:p>
            <a:pPr lvl="1"/>
            <a:r>
              <a:rPr kumimoji="1" lang="zh-CN" altLang="en-US" dirty="0" smtClean="0"/>
              <a:t>可编程逻辑控制、分布式控制系统、产品生命周期管理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0982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案例教学环节设计方案</a:t>
            </a:r>
            <a:endParaRPr kumimoji="1"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r>
              <a:rPr kumimoji="1" lang="zh-CN" altLang="en-US" dirty="0" smtClean="0"/>
              <a:t>搭建生产加工单元</a:t>
            </a:r>
          </a:p>
          <a:p>
            <a:pPr lvl="1"/>
            <a:r>
              <a:rPr kumimoji="1" lang="zh-CN" altLang="en-US" dirty="0" smtClean="0"/>
              <a:t>机加工</a:t>
            </a:r>
            <a:r>
              <a:rPr kumimoji="1" lang="zh-CN" altLang="en-US" dirty="0"/>
              <a:t>、</a:t>
            </a:r>
            <a:r>
              <a:rPr kumimoji="1" lang="zh-CN" altLang="en-US" dirty="0" smtClean="0"/>
              <a:t>装配</a:t>
            </a:r>
          </a:p>
          <a:p>
            <a:r>
              <a:rPr kumimoji="1" lang="zh-CN" altLang="en-US" dirty="0" smtClean="0"/>
              <a:t>搭建物料运输系统</a:t>
            </a:r>
          </a:p>
          <a:p>
            <a:pPr lvl="1"/>
            <a:r>
              <a:rPr kumimoji="1" lang="zh-CN" altLang="en-US" dirty="0" smtClean="0"/>
              <a:t>物料搬运</a:t>
            </a:r>
          </a:p>
          <a:p>
            <a:pPr lvl="2"/>
            <a:r>
              <a:rPr kumimoji="1" lang="zh-CN" altLang="en-US" dirty="0" smtClean="0"/>
              <a:t>传送带、</a:t>
            </a:r>
            <a:r>
              <a:rPr kumimoji="1" lang="en-US" altLang="zh-CN" dirty="0" smtClean="0"/>
              <a:t>AGV</a:t>
            </a:r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上下料</a:t>
            </a:r>
          </a:p>
          <a:p>
            <a:pPr lvl="2"/>
            <a:r>
              <a:rPr kumimoji="1" lang="zh-CN" altLang="en-US" dirty="0" smtClean="0"/>
              <a:t>机器手臂</a:t>
            </a:r>
          </a:p>
          <a:p>
            <a:r>
              <a:rPr kumimoji="1" lang="zh-CN" altLang="en-US" dirty="0" smtClean="0"/>
              <a:t>搭建库存系统</a:t>
            </a:r>
          </a:p>
          <a:p>
            <a:pPr lvl="1"/>
            <a:r>
              <a:rPr kumimoji="1" lang="zh-CN" altLang="en-US" dirty="0" smtClean="0"/>
              <a:t>原材料库存、在制品库存、成品库存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B. 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实战演练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endParaRPr kumimoji="1" lang="zh-CN" altLang="en-US" dirty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/>
              <a:t>搭建：工业系统沙盘主要组件半成品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实操：系统仿真软件设计制造系统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实操：变换工业系统沙盘参数</a:t>
            </a: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实操：两种方案仿真结果比较</a:t>
            </a:r>
            <a:endParaRPr kumimoji="1"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745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案例教学环节设计方案</a:t>
            </a:r>
            <a:endParaRPr kumimoji="1"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A. 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入门与研讨</a:t>
            </a:r>
            <a:endParaRPr kumimoji="1"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视频：了解什么是制造系统</a:t>
            </a: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研讨：汽车</a:t>
            </a:r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手机是如何制造的？</a:t>
            </a: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授课：典型制造系统的组成部分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/>
              <a:t>授课：制造系统的主要形式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研讨：影响制造系统效率的因素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zh-CN" altLang="en-US" dirty="0" smtClean="0"/>
              <a:t>单件生产</a:t>
            </a:r>
          </a:p>
          <a:p>
            <a:pPr lvl="1"/>
            <a:r>
              <a:rPr kumimoji="1" lang="zh-CN" altLang="en-US" dirty="0" smtClean="0"/>
              <a:t>高定制化产品如：时装、珠宝、手表</a:t>
            </a:r>
            <a:endParaRPr kumimoji="1" lang="zh-CN" altLang="en-US" dirty="0"/>
          </a:p>
          <a:p>
            <a:r>
              <a:rPr kumimoji="1" lang="zh-CN" altLang="en-US" dirty="0" smtClean="0"/>
              <a:t>小批量生产</a:t>
            </a:r>
          </a:p>
          <a:p>
            <a:pPr lvl="1"/>
            <a:r>
              <a:rPr kumimoji="1" lang="zh-CN" altLang="en-US" dirty="0" smtClean="0"/>
              <a:t>面向小批量订单：面包、</a:t>
            </a:r>
          </a:p>
          <a:p>
            <a:r>
              <a:rPr kumimoji="1" lang="zh-CN" altLang="en-US" dirty="0" smtClean="0"/>
              <a:t>流水线生产</a:t>
            </a:r>
          </a:p>
          <a:p>
            <a:pPr lvl="1"/>
            <a:r>
              <a:rPr kumimoji="1" lang="zh-CN" altLang="en-US" dirty="0" smtClean="0"/>
              <a:t>大批量标准件如：手机、汽车、电脑</a:t>
            </a:r>
          </a:p>
          <a:p>
            <a:pPr lvl="1"/>
            <a:r>
              <a:rPr kumimoji="1" lang="zh-CN" altLang="en-US" dirty="0" smtClean="0"/>
              <a:t>当前趋势：定制化程度不断升高</a:t>
            </a:r>
          </a:p>
        </p:txBody>
      </p:sp>
    </p:spTree>
    <p:extLst>
      <p:ext uri="{BB962C8B-B14F-4D97-AF65-F5344CB8AC3E}">
        <p14:creationId xmlns:p14="http://schemas.microsoft.com/office/powerpoint/2010/main" val="2025144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案例教学环节设计方案</a:t>
            </a:r>
            <a:endParaRPr kumimoji="1" lang="zh-CN" altLang="en-US" dirty="0"/>
          </a:p>
        </p:txBody>
      </p:sp>
      <p:pic>
        <p:nvPicPr>
          <p:cNvPr id="2" name="内容占位符 1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4044567"/>
            <a:ext cx="4183062" cy="1662878"/>
          </a:xfrm>
        </p:spPr>
      </p:pic>
      <p:sp>
        <p:nvSpPr>
          <p:cNvPr id="8" name="内容占位符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bg1">
                    <a:lumMod val="75000"/>
                  </a:schemeClr>
                </a:solidFill>
              </a:rPr>
              <a:t>B. </a:t>
            </a:r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实战演练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endParaRPr kumimoji="1" lang="zh-CN" altLang="en-US" dirty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搭建：工业系统沙盘主要组件半成品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/>
              <a:t>实操：系统仿真软件设计制造系统</a:t>
            </a:r>
          </a:p>
          <a:p>
            <a:pPr lvl="1"/>
            <a:endParaRPr kumimoji="1" lang="zh-CN" alt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实操：变换工业系统沙盘参数</a:t>
            </a:r>
          </a:p>
          <a:p>
            <a:pPr lvl="1"/>
            <a:r>
              <a:rPr kumimoji="1" lang="zh-CN" altLang="en-US" dirty="0" smtClean="0">
                <a:solidFill>
                  <a:schemeClr val="bg1">
                    <a:lumMod val="75000"/>
                  </a:schemeClr>
                </a:solidFill>
              </a:rPr>
              <a:t>实操：两种方案仿真结果比较</a:t>
            </a:r>
            <a:endParaRPr kumimoji="1"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36" b="19036"/>
          <a:stretch/>
        </p:blipFill>
        <p:spPr>
          <a:xfrm>
            <a:off x="677793" y="2495550"/>
            <a:ext cx="4183199" cy="1383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127067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145</TotalTime>
  <Words>921</Words>
  <Application>Microsoft Macintosh PowerPoint</Application>
  <PresentationFormat>宽屏</PresentationFormat>
  <Paragraphs>151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Microsoft YaHei</vt:lpstr>
      <vt:lpstr>Trebuchet MS</vt:lpstr>
      <vt:lpstr>Wingdings 3</vt:lpstr>
      <vt:lpstr>Arial</vt:lpstr>
      <vt:lpstr>平面</vt:lpstr>
      <vt:lpstr>工业系统基础</vt:lpstr>
      <vt:lpstr>案例教学目标</vt:lpstr>
      <vt:lpstr>案例教学环节设计方案</vt:lpstr>
      <vt:lpstr>案例教学环节设计方案</vt:lpstr>
      <vt:lpstr>案例教学环节设计方案</vt:lpstr>
      <vt:lpstr>案例教学环节设计方案</vt:lpstr>
      <vt:lpstr>案例教学环节设计方案</vt:lpstr>
      <vt:lpstr>案例教学环节设计方案</vt:lpstr>
      <vt:lpstr>案例教学环节设计方案</vt:lpstr>
      <vt:lpstr>案例教学环节设计方案</vt:lpstr>
      <vt:lpstr>案例教学环节设计方案</vt:lpstr>
      <vt:lpstr>课程建设资源</vt:lpstr>
      <vt:lpstr>谢谢！敬请批评指正！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工业系统基础</dc:title>
  <dc:creator>Woody Wang</dc:creator>
  <cp:lastModifiedBy>Woody Wang</cp:lastModifiedBy>
  <cp:revision>41</cp:revision>
  <dcterms:created xsi:type="dcterms:W3CDTF">2015-11-03T12:35:43Z</dcterms:created>
  <dcterms:modified xsi:type="dcterms:W3CDTF">2015-11-03T15:02:41Z</dcterms:modified>
</cp:coreProperties>
</file>

<file path=docProps/thumbnail.jpeg>
</file>